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61" r:id="rId5"/>
    <p:sldId id="259" r:id="rId6"/>
    <p:sldId id="262" r:id="rId7"/>
    <p:sldId id="260" r:id="rId8"/>
    <p:sldId id="263" r:id="rId9"/>
    <p:sldId id="265" r:id="rId10"/>
    <p:sldId id="264" r:id="rId11"/>
    <p:sldId id="266" r:id="rId12"/>
    <p:sldId id="267" r:id="rId13"/>
    <p:sldId id="268" r:id="rId14"/>
    <p:sldId id="272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60"/>
  </p:normalViewPr>
  <p:slideViewPr>
    <p:cSldViewPr snapToGrid="0">
      <p:cViewPr varScale="1">
        <p:scale>
          <a:sx n="91" d="100"/>
          <a:sy n="91" d="100"/>
        </p:scale>
        <p:origin x="1410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1123BC8-E77A-49FF-BD88-013DB125F677}" type="datetimeFigureOut">
              <a:rPr lang="fr-CA" smtClean="0"/>
              <a:pPr/>
              <a:t>2019-01-21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E403C-9731-4301-848C-C93205B9BD33}" type="slidenum">
              <a:rPr lang="fr-CA" smtClean="0"/>
              <a:pPr/>
              <a:t>‹N°›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A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EE403C-9731-4301-848C-C93205B9BD33}" type="slidenum">
              <a:rPr lang="fr-CA" smtClean="0"/>
              <a:pPr/>
              <a:t>17</a:t>
            </a:fld>
            <a:endParaRPr lang="fr-CA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fr-FR" smtClean="0"/>
              <a:t>Cliquez pour modifier le style des sous-titres du masque</a:t>
            </a:r>
            <a:endParaRPr kumimoji="0" lang="en-US"/>
          </a:p>
        </p:txBody>
      </p: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B317C-F1C4-4DCB-89D0-F9AA705A2E92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C9A24-F7B0-452F-9D6B-2638C154F581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2C610-21FD-4448-89B0-A982445709C7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44186C-4BA9-4B08-B1E3-3268A55F0731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9B886-36A1-4E1C-89C4-5A8ED22D4E50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BCD43-15D3-4549-B0BF-43519A312E01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56232-F3DA-49BC-9259-2756CA17F402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97AFF1-BD26-4B3B-B3C5-8A85320525C0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04E951-6A4C-448C-AB43-01014E173C06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fr-FR" smtClean="0"/>
              <a:t>Cliquez pour modifier les styles du texte du masque</a:t>
            </a:r>
          </a:p>
          <a:p>
            <a:pPr lvl="1" eaLnBrk="1" latinLnBrk="0" hangingPunct="1"/>
            <a:r>
              <a:rPr lang="fr-FR" smtClean="0"/>
              <a:t>Deuxième niveau</a:t>
            </a:r>
          </a:p>
          <a:p>
            <a:pPr lvl="2" eaLnBrk="1" latinLnBrk="0" hangingPunct="1"/>
            <a:r>
              <a:rPr lang="fr-FR" smtClean="0"/>
              <a:t>Troisième niveau</a:t>
            </a:r>
          </a:p>
          <a:p>
            <a:pPr lvl="3" eaLnBrk="1" latinLnBrk="0" hangingPunct="1"/>
            <a:r>
              <a:rPr lang="fr-FR" smtClean="0"/>
              <a:t>Quatrième niveau</a:t>
            </a:r>
          </a:p>
          <a:p>
            <a:pPr lvl="4" eaLnBrk="1" latinLnBrk="0" hangingPunct="1"/>
            <a:r>
              <a:rPr lang="fr-FR" smtClean="0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39425-BACD-4E60-A532-08CCB93D95F6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gner et arrondir un rectangle à un seul coin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riangle rect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3205E-5AFB-493B-808E-D4641335D61B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fr-FR" smtClean="0"/>
              <a:t>Cliquez sur l'icône pour ajouter une image</a:t>
            </a:r>
            <a:endParaRPr kumimoji="0" lang="en-US" dirty="0"/>
          </a:p>
        </p:txBody>
      </p:sp>
      <p:sp>
        <p:nvSpPr>
          <p:cNvPr id="10" name="Forme libre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orme libre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rme libre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fr-FR" smtClean="0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FR" smtClean="0"/>
              <a:t>Deuxième niveau</a:t>
            </a:r>
          </a:p>
          <a:p>
            <a:pPr lvl="2" eaLnBrk="1" latinLnBrk="0" hangingPunct="1"/>
            <a:r>
              <a:rPr kumimoji="0" lang="fr-FR" smtClean="0"/>
              <a:t>Troisième niveau</a:t>
            </a:r>
          </a:p>
          <a:p>
            <a:pPr lvl="3" eaLnBrk="1" latinLnBrk="0" hangingPunct="1"/>
            <a:r>
              <a:rPr kumimoji="0" lang="fr-FR" smtClean="0"/>
              <a:t>Quatrième niveau</a:t>
            </a:r>
          </a:p>
          <a:p>
            <a:pPr lvl="4" eaLnBrk="1" latinLnBrk="0" hangingPunct="1"/>
            <a:r>
              <a:rPr kumimoji="0" lang="fr-FR" smtClean="0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44455A2-EEA7-4897-8A4F-09A3E9E09F64}" type="datetime1">
              <a:rPr lang="fr-CA" smtClean="0"/>
              <a:pPr/>
              <a:t>2019-01-21</a:t>
            </a:fld>
            <a:endParaRPr lang="fr-CA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87DAFE-36B4-48B3-9F6F-52B128345340}" type="slidenum">
              <a:rPr lang="fr-CA" smtClean="0"/>
              <a:pPr/>
              <a:t>‹N°›</a:t>
            </a:fld>
            <a:endParaRPr lang="fr-CA"/>
          </a:p>
        </p:txBody>
      </p:sp>
      <p:grpSp>
        <p:nvGrpSpPr>
          <p:cNvPr id="2" name="Groupe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orme libre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orme libre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assetstore.unity.com/" TargetMode="External"/><Relationship Id="rId2" Type="http://schemas.openxmlformats.org/officeDocument/2006/relationships/hyperlink" Target="https://unity3d.com/fr/http:/unity3d.com/company/public-relations/news/unity-5year-press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heidloff.net/article/ar-applications-unity-ibm-watson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www.pcmag.com/feature/362057/how-unity-is-building-its-future-on-ar-vr-and-ai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TMlElDuN3k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wXPnjv6yADs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CA" dirty="0" smtClean="0"/>
              <a:t>Historique de </a:t>
            </a:r>
            <a:r>
              <a:rPr lang="fr-CA" dirty="0" err="1" smtClean="0"/>
              <a:t>Unity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5" name="Sous-titr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2010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smtClean="0"/>
              <a:t>conférence internationale  (</a:t>
            </a:r>
            <a:r>
              <a:rPr lang="fr-FR" dirty="0" err="1" smtClean="0"/>
              <a:t>Unite</a:t>
            </a:r>
            <a:r>
              <a:rPr lang="fr-FR" dirty="0" smtClean="0"/>
              <a:t>) annuelle à Montréal</a:t>
            </a:r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pPr>
              <a:buNone/>
            </a:pPr>
            <a:endParaRPr lang="fr-FR" dirty="0" smtClean="0"/>
          </a:p>
          <a:p>
            <a:endParaRPr lang="fr-FR" dirty="0" smtClean="0"/>
          </a:p>
          <a:p>
            <a:r>
              <a:rPr lang="fr-FR" dirty="0" smtClean="0">
                <a:hlinkClick r:id="rId2"/>
              </a:rPr>
              <a:t>170 000 développeurs</a:t>
            </a:r>
            <a:endParaRPr lang="fr-FR" dirty="0" smtClean="0"/>
          </a:p>
          <a:p>
            <a:r>
              <a:rPr lang="fr-FR" dirty="0" smtClean="0"/>
              <a:t>création de </a:t>
            </a:r>
            <a:r>
              <a:rPr lang="fr-FR" dirty="0" smtClean="0">
                <a:hlinkClick r:id="rId3"/>
              </a:rPr>
              <a:t>l’</a:t>
            </a:r>
            <a:r>
              <a:rPr lang="fr-FR" dirty="0" err="1" smtClean="0">
                <a:hlinkClick r:id="rId3"/>
              </a:rPr>
              <a:t>Asset</a:t>
            </a:r>
            <a:r>
              <a:rPr lang="fr-FR" dirty="0" smtClean="0">
                <a:hlinkClick r:id="rId3"/>
              </a:rPr>
              <a:t> Store</a:t>
            </a:r>
            <a:r>
              <a:rPr lang="fr-FR" dirty="0" smtClean="0"/>
              <a:t> :on peut acheter des objets 3D</a:t>
            </a:r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 dirty="0"/>
          </a:p>
        </p:txBody>
      </p:sp>
      <p:pic>
        <p:nvPicPr>
          <p:cNvPr id="3074" name="Picture 2" descr="unite1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5810" y="2748645"/>
            <a:ext cx="6191250" cy="2286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2011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achat de la compagnie </a:t>
            </a:r>
            <a:r>
              <a:rPr lang="fr-CA" dirty="0" err="1" smtClean="0"/>
              <a:t>Mecanim</a:t>
            </a:r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on peut faire les animations simples</a:t>
            </a:r>
          </a:p>
          <a:p>
            <a:pPr>
              <a:buNone/>
            </a:pPr>
            <a:r>
              <a:rPr lang="fr-CA" dirty="0" smtClean="0"/>
              <a:t>directement dans </a:t>
            </a:r>
            <a:r>
              <a:rPr lang="fr-CA" dirty="0" err="1" smtClean="0"/>
              <a:t>Unity</a:t>
            </a:r>
            <a:r>
              <a:rPr lang="fr-CA" dirty="0" smtClean="0"/>
              <a:t> avec le système </a:t>
            </a:r>
            <a:r>
              <a:rPr lang="fr-CA" dirty="0" err="1" smtClean="0"/>
              <a:t>Mecanim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pic>
        <p:nvPicPr>
          <p:cNvPr id="6" name="Image 5" descr="mecanim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2430" y="2265793"/>
            <a:ext cx="2466975" cy="184785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2D (2013)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err="1" smtClean="0"/>
              <a:t>Unity</a:t>
            </a:r>
            <a:r>
              <a:rPr lang="fr-CA" dirty="0" smtClean="0"/>
              <a:t> a été conçu dès le départ pour la 3D</a:t>
            </a:r>
          </a:p>
          <a:p>
            <a:r>
              <a:rPr lang="fr-CA" dirty="0" smtClean="0"/>
              <a:t>marché des jeux 2D très grand (jeux de plateformes, « </a:t>
            </a:r>
            <a:r>
              <a:rPr lang="fr-CA" dirty="0" err="1" smtClean="0"/>
              <a:t>casual</a:t>
            </a:r>
            <a:r>
              <a:rPr lang="fr-CA" dirty="0" smtClean="0"/>
              <a:t> </a:t>
            </a:r>
            <a:r>
              <a:rPr lang="fr-CA" dirty="0" err="1" smtClean="0"/>
              <a:t>games</a:t>
            </a:r>
            <a:r>
              <a:rPr lang="fr-CA" dirty="0" smtClean="0"/>
              <a:t> », etc.)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err="1" smtClean="0"/>
              <a:t>Unity</a:t>
            </a:r>
            <a:r>
              <a:rPr lang="fr-CA" dirty="0" smtClean="0"/>
              <a:t> 4.3 permet de faire rapidement des jeux 2D 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sp>
        <p:nvSpPr>
          <p:cNvPr id="1026" name="AutoShape 2" descr="RÃ©sultats de recherche d'images pour Â«Â unity 2D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1028" name="AutoShape 4" descr="RÃ©sultats de recherche d'images pour Â«Â unity 2D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7" name="Image 6" descr="unity2D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9654" y="3001709"/>
            <a:ext cx="5110702" cy="2555351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aujourd’hui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jeux 2D et 3D</a:t>
            </a:r>
          </a:p>
          <a:p>
            <a:r>
              <a:rPr lang="fr-CA" dirty="0" smtClean="0"/>
              <a:t>système de particules pour effets spéciaux</a:t>
            </a:r>
          </a:p>
          <a:p>
            <a:r>
              <a:rPr lang="fr-CA" dirty="0" smtClean="0"/>
              <a:t>système de texte UI</a:t>
            </a:r>
          </a:p>
          <a:p>
            <a:r>
              <a:rPr lang="fr-CA" dirty="0" smtClean="0"/>
              <a:t>programmation avec langage C# (</a:t>
            </a:r>
            <a:r>
              <a:rPr lang="fr-CA" dirty="0" err="1" smtClean="0"/>
              <a:t>sharp</a:t>
            </a:r>
            <a:r>
              <a:rPr lang="fr-CA" dirty="0" smtClean="0"/>
              <a:t>)</a:t>
            </a:r>
          </a:p>
          <a:p>
            <a:r>
              <a:rPr lang="fr-CA" dirty="0" smtClean="0"/>
              <a:t>supporte 27 plateformes (</a:t>
            </a:r>
            <a:r>
              <a:rPr lang="fr-CA" dirty="0" err="1" smtClean="0"/>
              <a:t>MacOS</a:t>
            </a:r>
            <a:r>
              <a:rPr lang="fr-CA" dirty="0" smtClean="0"/>
              <a:t>, Windows, Linux, </a:t>
            </a:r>
            <a:r>
              <a:rPr lang="fr-CA" dirty="0" err="1" smtClean="0"/>
              <a:t>iOS</a:t>
            </a:r>
            <a:r>
              <a:rPr lang="fr-CA" dirty="0" smtClean="0"/>
              <a:t>, </a:t>
            </a:r>
            <a:r>
              <a:rPr lang="fr-CA" dirty="0" err="1" smtClean="0"/>
              <a:t>Android</a:t>
            </a:r>
            <a:r>
              <a:rPr lang="fr-CA" dirty="0" smtClean="0"/>
              <a:t>, </a:t>
            </a:r>
            <a:r>
              <a:rPr lang="fr-CA" dirty="0" err="1" smtClean="0"/>
              <a:t>WebGL</a:t>
            </a:r>
            <a:r>
              <a:rPr lang="fr-CA" dirty="0" smtClean="0"/>
              <a:t>, PlayStation, Xbox One, </a:t>
            </a:r>
            <a:r>
              <a:rPr lang="fr-CA" dirty="0" err="1" smtClean="0"/>
              <a:t>Wii</a:t>
            </a:r>
            <a:r>
              <a:rPr lang="fr-CA" dirty="0" smtClean="0"/>
              <a:t>, etc.) </a:t>
            </a:r>
          </a:p>
          <a:p>
            <a:r>
              <a:rPr lang="fr-CA" dirty="0" smtClean="0"/>
              <a:t>services </a:t>
            </a:r>
            <a:r>
              <a:rPr lang="fr-CA" dirty="0" err="1" smtClean="0"/>
              <a:t>cloud</a:t>
            </a:r>
            <a:r>
              <a:rPr lang="fr-CA" dirty="0" smtClean="0"/>
              <a:t>: </a:t>
            </a:r>
            <a:r>
              <a:rPr lang="fr-CA" dirty="0" err="1" smtClean="0"/>
              <a:t>Unity</a:t>
            </a:r>
            <a:r>
              <a:rPr lang="fr-CA" dirty="0" smtClean="0"/>
              <a:t> </a:t>
            </a:r>
            <a:r>
              <a:rPr lang="fr-CA" dirty="0" err="1" smtClean="0"/>
              <a:t>Ads</a:t>
            </a:r>
            <a:r>
              <a:rPr lang="fr-CA" dirty="0" smtClean="0"/>
              <a:t>, </a:t>
            </a:r>
            <a:r>
              <a:rPr lang="fr-CA" dirty="0" err="1" smtClean="0"/>
              <a:t>Unity</a:t>
            </a:r>
            <a:r>
              <a:rPr lang="fr-CA" dirty="0" smtClean="0"/>
              <a:t> </a:t>
            </a:r>
            <a:r>
              <a:rPr lang="fr-CA" dirty="0" err="1" smtClean="0"/>
              <a:t>Analytics</a:t>
            </a:r>
            <a:r>
              <a:rPr lang="fr-CA" dirty="0" smtClean="0"/>
              <a:t>, </a:t>
            </a:r>
            <a:r>
              <a:rPr lang="fr-CA" dirty="0" err="1" smtClean="0"/>
              <a:t>Unity</a:t>
            </a:r>
            <a:r>
              <a:rPr lang="fr-CA" dirty="0" smtClean="0"/>
              <a:t> Cloud </a:t>
            </a:r>
            <a:r>
              <a:rPr lang="fr-CA" dirty="0" err="1" smtClean="0"/>
              <a:t>Build</a:t>
            </a:r>
            <a:r>
              <a:rPr lang="fr-CA" dirty="0" smtClean="0"/>
              <a:t>, </a:t>
            </a:r>
            <a:r>
              <a:rPr lang="fr-CA" dirty="0" err="1" smtClean="0"/>
              <a:t>Unity</a:t>
            </a:r>
            <a:r>
              <a:rPr lang="fr-CA" dirty="0" smtClean="0"/>
              <a:t> </a:t>
            </a:r>
            <a:r>
              <a:rPr lang="fr-CA" dirty="0" err="1" smtClean="0"/>
              <a:t>Multiplayer</a:t>
            </a:r>
            <a:endParaRPr lang="fr-CA" dirty="0" smtClean="0"/>
          </a:p>
          <a:p>
            <a:r>
              <a:rPr lang="fr-CA" dirty="0" smtClean="0"/>
              <a:t>c’est la plateforme la plus utilisée dans le monde</a:t>
            </a:r>
          </a:p>
          <a:p>
            <a:endParaRPr lang="fr-CA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Plusieurs versions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/>
              <a:t>Version Plus: 25$/mois si revenus &lt; 200K $</a:t>
            </a:r>
          </a:p>
          <a:p>
            <a:r>
              <a:rPr lang="fr-CA" dirty="0"/>
              <a:t>Version Pro: 125$/mois (pas de limite sur les revenus)</a:t>
            </a:r>
          </a:p>
          <a:p>
            <a:r>
              <a:rPr lang="fr-CA" dirty="0" smtClean="0"/>
              <a:t>Version  </a:t>
            </a:r>
            <a:r>
              <a:rPr lang="fr-CA" dirty="0" err="1" smtClean="0"/>
              <a:t>Personal</a:t>
            </a:r>
            <a:r>
              <a:rPr lang="fr-CA" dirty="0" smtClean="0"/>
              <a:t>: gratuite si revenus&lt; 100K$  					(débutants, étudiants)</a:t>
            </a:r>
          </a:p>
          <a:p>
            <a:endParaRPr lang="fr-CA" dirty="0" smtClean="0"/>
          </a:p>
          <a:p>
            <a:endParaRPr lang="fr-CA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843" y="3838959"/>
            <a:ext cx="8359957" cy="180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373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AR (=</a:t>
            </a:r>
            <a:r>
              <a:rPr lang="fr-CA" dirty="0" err="1" smtClean="0">
                <a:hlinkClick r:id="rId2"/>
              </a:rPr>
              <a:t>Augmented</a:t>
            </a:r>
            <a:r>
              <a:rPr lang="fr-CA" dirty="0" smtClean="0">
                <a:hlinkClick r:id="rId2"/>
              </a:rPr>
              <a:t> Reality)</a:t>
            </a:r>
            <a:endParaRPr lang="fr-CA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 dirty="0"/>
          </a:p>
        </p:txBody>
      </p:sp>
      <p:pic>
        <p:nvPicPr>
          <p:cNvPr id="26626" name="Picture 2" descr="RÃ©sultats de recherche d'images pour Â«Â AR with UnityÂ Â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7393" y="2452643"/>
            <a:ext cx="6896470" cy="38352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VR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2"/>
              </a:rPr>
              <a:t>VR=Virtual Reality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pic>
        <p:nvPicPr>
          <p:cNvPr id="28674" name="Picture 2" descr="RÃ©sultats de recherche d'images pour Â«Â VR with UnityÂ Â»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90981" y="2508475"/>
            <a:ext cx="5078618" cy="370431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AI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>
                <a:hlinkClick r:id="rId3"/>
              </a:rPr>
              <a:t>AI= </a:t>
            </a:r>
            <a:r>
              <a:rPr lang="fr-CA" dirty="0" err="1" smtClean="0">
                <a:hlinkClick r:id="rId3"/>
              </a:rPr>
              <a:t>Artificial</a:t>
            </a:r>
            <a:r>
              <a:rPr lang="fr-CA" dirty="0" smtClean="0">
                <a:hlinkClick r:id="rId3"/>
              </a:rPr>
              <a:t> Intelligence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57018" y="2677815"/>
            <a:ext cx="6158936" cy="3463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mtClean="0"/>
              <a:t>Unity</a:t>
            </a:r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endParaRPr lang="fr-FR" smtClean="0"/>
          </a:p>
          <a:p>
            <a:r>
              <a:rPr lang="fr-FR" smtClean="0"/>
              <a:t>Unity est un </a:t>
            </a:r>
            <a:r>
              <a:rPr lang="fr-FR" smtClean="0">
                <a:solidFill>
                  <a:srgbClr val="C00000"/>
                </a:solidFill>
              </a:rPr>
              <a:t>moteur de jeu multiplateformes </a:t>
            </a:r>
            <a:r>
              <a:rPr lang="fr-FR" smtClean="0"/>
              <a:t>pour réaliser des jeux vidéos (en 2D ou 3D) et des medias interactifs</a:t>
            </a:r>
          </a:p>
          <a:p>
            <a:pPr>
              <a:buNone/>
            </a:pPr>
            <a:endParaRPr lang="fr-FR" smtClean="0"/>
          </a:p>
          <a:p>
            <a:r>
              <a:rPr lang="fr-FR" smtClean="0"/>
              <a:t>c’est un </a:t>
            </a:r>
            <a:r>
              <a:rPr lang="fr-FR" smtClean="0">
                <a:solidFill>
                  <a:srgbClr val="C00000"/>
                </a:solidFill>
              </a:rPr>
              <a:t>Environnement de Développement Intégré </a:t>
            </a:r>
            <a:r>
              <a:rPr lang="fr-FR" smtClean="0"/>
              <a:t>(en anglais IDE =Integrated </a:t>
            </a:r>
            <a:r>
              <a:rPr lang="fr-FR" noProof="1" smtClean="0"/>
              <a:t>Developpment</a:t>
            </a:r>
            <a:r>
              <a:rPr lang="fr-FR" smtClean="0"/>
              <a:t> Environment) qui permet de faire les terrains (en 3D), les animations, les effets spéciaux, l’audio et la programmation des interactions.</a:t>
            </a:r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Ahmed Boudjani-Janv. 2019</a:t>
            </a: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an 2000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fr-FR" sz="3200" dirty="0" smtClean="0"/>
              <a:t>Danemark: 3 amis décident de faire un jeu 3D</a:t>
            </a:r>
          </a:p>
          <a:p>
            <a:pPr>
              <a:buNone/>
            </a:pPr>
            <a:r>
              <a:rPr lang="fr-FR" sz="3200" dirty="0" smtClean="0"/>
              <a:t>dans un sous-sol</a:t>
            </a:r>
          </a:p>
          <a:p>
            <a:pPr>
              <a:buNone/>
            </a:pPr>
            <a:r>
              <a:rPr lang="fr-FR" sz="3200" i="1" dirty="0" smtClean="0"/>
              <a:t> </a:t>
            </a: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  <a:p>
            <a:pPr>
              <a:buNone/>
            </a:pPr>
            <a:endParaRPr lang="fr-FR" sz="1000" i="1" dirty="0" smtClean="0"/>
          </a:p>
        </p:txBody>
      </p:sp>
      <p:pic>
        <p:nvPicPr>
          <p:cNvPr id="1026" name="Picture 2" descr="2_unity_piece_thumbnai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8105" y="3281582"/>
            <a:ext cx="1151485" cy="1151485"/>
          </a:xfrm>
          <a:prstGeom prst="rect">
            <a:avLst/>
          </a:prstGeom>
          <a:noFill/>
        </p:spPr>
      </p:pic>
      <p:sp>
        <p:nvSpPr>
          <p:cNvPr id="5" name="ZoneTexte 4"/>
          <p:cNvSpPr txBox="1"/>
          <p:nvPr/>
        </p:nvSpPr>
        <p:spPr>
          <a:xfrm>
            <a:off x="0" y="4554908"/>
            <a:ext cx="4734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CA" sz="1200" i="1" dirty="0" smtClean="0"/>
              <a:t>Nicholas Francis, CCO; Joachim Ante, CTO; David </a:t>
            </a:r>
            <a:r>
              <a:rPr lang="en-CA" sz="1200" i="1" dirty="0" err="1" smtClean="0"/>
              <a:t>Helgason</a:t>
            </a:r>
            <a:r>
              <a:rPr lang="en-CA" sz="1200" i="1" dirty="0" smtClean="0"/>
              <a:t>, CEO</a:t>
            </a:r>
            <a:endParaRPr lang="fr-CA" sz="1200" dirty="0"/>
          </a:p>
        </p:txBody>
      </p:sp>
      <p:pic>
        <p:nvPicPr>
          <p:cNvPr id="6" name="Image 5" descr="goobal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1117" y="2687429"/>
            <a:ext cx="2995181" cy="2243494"/>
          </a:xfrm>
          <a:prstGeom prst="rect">
            <a:avLst/>
          </a:prstGeom>
        </p:spPr>
      </p:pic>
      <p:sp>
        <p:nvSpPr>
          <p:cNvPr id="7" name="ZoneTexte 6">
            <a:hlinkClick r:id="rId4"/>
          </p:cNvPr>
          <p:cNvSpPr txBox="1"/>
          <p:nvPr/>
        </p:nvSpPr>
        <p:spPr>
          <a:xfrm>
            <a:off x="5905143" y="4888194"/>
            <a:ext cx="9998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u="sng" dirty="0" err="1" smtClean="0">
                <a:solidFill>
                  <a:srgbClr val="C00000"/>
                </a:solidFill>
              </a:rPr>
              <a:t>Gooball</a:t>
            </a:r>
            <a:endParaRPr lang="fr-CA" u="sng" dirty="0">
              <a:solidFill>
                <a:srgbClr val="C00000"/>
              </a:solidFill>
            </a:endParaRPr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jeux 3D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CA" dirty="0" smtClean="0"/>
              <a:t>les jeux 3D (</a:t>
            </a:r>
            <a:r>
              <a:rPr lang="fr-CA" dirty="0" err="1" smtClean="0">
                <a:solidFill>
                  <a:srgbClr val="C00000"/>
                </a:solidFill>
              </a:rPr>
              <a:t>Doom</a:t>
            </a:r>
            <a:r>
              <a:rPr lang="fr-CA" dirty="0" smtClean="0"/>
              <a:t>, </a:t>
            </a:r>
            <a:r>
              <a:rPr lang="fr-CA" dirty="0" err="1" smtClean="0">
                <a:solidFill>
                  <a:srgbClr val="C00000"/>
                </a:solidFill>
              </a:rPr>
              <a:t>Quake</a:t>
            </a:r>
            <a:r>
              <a:rPr lang="fr-CA" dirty="0" smtClean="0"/>
              <a:t> ou </a:t>
            </a:r>
            <a:r>
              <a:rPr lang="fr-CA" dirty="0" smtClean="0">
                <a:solidFill>
                  <a:srgbClr val="C00000"/>
                </a:solidFill>
              </a:rPr>
              <a:t>Counter-Strike</a:t>
            </a:r>
            <a:r>
              <a:rPr lang="fr-CA" dirty="0" smtClean="0"/>
              <a:t> ) ne pouvaient être faits qu’avec de grandes</a:t>
            </a:r>
          </a:p>
          <a:p>
            <a:pPr>
              <a:buNone/>
            </a:pPr>
            <a:r>
              <a:rPr lang="fr-CA" dirty="0" smtClean="0"/>
              <a:t>   compagnies comme </a:t>
            </a:r>
            <a:r>
              <a:rPr lang="fr-CA" dirty="0" err="1" smtClean="0">
                <a:solidFill>
                  <a:srgbClr val="C00000"/>
                </a:solidFill>
              </a:rPr>
              <a:t>idSoftware</a:t>
            </a:r>
            <a:r>
              <a:rPr lang="fr-CA" dirty="0" smtClean="0">
                <a:solidFill>
                  <a:srgbClr val="C00000"/>
                </a:solidFill>
              </a:rPr>
              <a:t> </a:t>
            </a:r>
            <a:r>
              <a:rPr lang="fr-CA" dirty="0" smtClean="0"/>
              <a:t>ou </a:t>
            </a:r>
            <a:r>
              <a:rPr lang="fr-CA" dirty="0" smtClean="0">
                <a:solidFill>
                  <a:srgbClr val="C00000"/>
                </a:solidFill>
              </a:rPr>
              <a:t>Valve</a:t>
            </a: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/>
          </a:p>
          <a:p>
            <a:r>
              <a:rPr lang="fr-CA" dirty="0" smtClean="0"/>
              <a:t>les petits développeurs ne faisaient que des jeux 2D sans textures avec Flash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la tache des 3 amis était donc assez ardue</a:t>
            </a: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CA" dirty="0">
              <a:solidFill>
                <a:srgbClr val="C00000"/>
              </a:solidFill>
            </a:endParaRPr>
          </a:p>
        </p:txBody>
      </p:sp>
      <p:pic>
        <p:nvPicPr>
          <p:cNvPr id="16386" name="Picture 2" descr="Image illustrative de l'article Do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5" y="3214599"/>
            <a:ext cx="2100514" cy="1282815"/>
          </a:xfrm>
          <a:prstGeom prst="rect">
            <a:avLst/>
          </a:prstGeom>
          <a:noFill/>
        </p:spPr>
      </p:pic>
      <p:pic>
        <p:nvPicPr>
          <p:cNvPr id="16388" name="Picture 4" descr="Image illustrative de l'article Quak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97879" y="3027716"/>
            <a:ext cx="1314301" cy="1813032"/>
          </a:xfrm>
          <a:prstGeom prst="rect">
            <a:avLst/>
          </a:prstGeom>
          <a:noFill/>
        </p:spPr>
      </p:pic>
      <p:pic>
        <p:nvPicPr>
          <p:cNvPr id="5122" name="Picture 2" descr="RÃ©sultats de recherche d'images pour Â«Â counterstrikeÂ Â»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93108" y="2410225"/>
            <a:ext cx="1952625" cy="2343151"/>
          </a:xfrm>
          <a:prstGeom prst="rect">
            <a:avLst/>
          </a:prstGeom>
          <a:noFill/>
        </p:spPr>
      </p:pic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moteur de jeu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comme le jeu s’est peu vendu, ils décident de « vendre» leur expertise sous la forme d’un </a:t>
            </a:r>
            <a:r>
              <a:rPr lang="fr-CA" dirty="0" smtClean="0">
                <a:solidFill>
                  <a:srgbClr val="C00000"/>
                </a:solidFill>
              </a:rPr>
              <a:t>moteur de jeux</a:t>
            </a:r>
          </a:p>
          <a:p>
            <a:endParaRPr lang="fr-CA" dirty="0" smtClean="0">
              <a:solidFill>
                <a:srgbClr val="C00000"/>
              </a:solidFill>
            </a:endParaRPr>
          </a:p>
          <a:p>
            <a:r>
              <a:rPr lang="fr-CA" dirty="0" smtClean="0"/>
              <a:t>à l’époque, pour faire un jeu 3D il fallait utiliser </a:t>
            </a:r>
            <a:r>
              <a:rPr lang="fr-CA" dirty="0" smtClean="0">
                <a:solidFill>
                  <a:srgbClr val="C00000"/>
                </a:solidFill>
              </a:rPr>
              <a:t>de nombreux logiciels</a:t>
            </a:r>
            <a:r>
              <a:rPr lang="fr-CA" dirty="0" smtClean="0"/>
              <a:t>: un pour créer les modèles en 3D, un autre pour créer les animations, un autre pour programmer la physique, etc.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un moteur de jeu a l’avantage de </a:t>
            </a:r>
            <a:r>
              <a:rPr lang="fr-CA" dirty="0" smtClean="0">
                <a:solidFill>
                  <a:srgbClr val="C00000"/>
                </a:solidFill>
              </a:rPr>
              <a:t>regrouper</a:t>
            </a:r>
            <a:r>
              <a:rPr lang="fr-CA" dirty="0" smtClean="0"/>
              <a:t> tous ces logiciels dans un seul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leur modèle</a:t>
            </a:r>
            <a:endParaRPr lang="fr-CA" dirty="0"/>
          </a:p>
        </p:txBody>
      </p:sp>
      <p:sp>
        <p:nvSpPr>
          <p:cNvPr id="19458" name="AutoShape 2" descr="RÃ©sultats de recherche d'images pour Â«Â Final Cut Pro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sp>
        <p:nvSpPr>
          <p:cNvPr id="8" name="Espace réservé du contenu 7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CA" dirty="0" smtClean="0"/>
              <a:t>ils voulaient faire un logiciel </a:t>
            </a:r>
            <a:r>
              <a:rPr lang="fr-CA" u="sng" dirty="0" smtClean="0"/>
              <a:t>aussi facile à utiliser </a:t>
            </a:r>
            <a:r>
              <a:rPr lang="fr-CA" dirty="0" smtClean="0"/>
              <a:t>que le logiciel d’édition vidéo </a:t>
            </a:r>
            <a:r>
              <a:rPr lang="fr-CA" dirty="0" smtClean="0">
                <a:solidFill>
                  <a:srgbClr val="C00000"/>
                </a:solidFill>
              </a:rPr>
              <a:t>Final </a:t>
            </a:r>
            <a:r>
              <a:rPr lang="fr-CA" dirty="0" err="1" smtClean="0">
                <a:solidFill>
                  <a:srgbClr val="C00000"/>
                </a:solidFill>
              </a:rPr>
              <a:t>Cut</a:t>
            </a:r>
            <a:r>
              <a:rPr lang="fr-CA" dirty="0" smtClean="0">
                <a:solidFill>
                  <a:srgbClr val="C00000"/>
                </a:solidFill>
              </a:rPr>
              <a:t> </a:t>
            </a:r>
            <a:r>
              <a:rPr lang="fr-CA" dirty="0" smtClean="0"/>
              <a:t>d’Apple </a:t>
            </a:r>
            <a:endParaRPr lang="fr-CA" dirty="0" smtClean="0">
              <a:solidFill>
                <a:srgbClr val="C00000"/>
              </a:solidFill>
            </a:endParaRPr>
          </a:p>
          <a:p>
            <a:pPr>
              <a:buNone/>
            </a:pPr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endParaRPr lang="fr-CA" dirty="0" smtClean="0">
              <a:solidFill>
                <a:srgbClr val="C00000"/>
              </a:solidFill>
            </a:endParaRPr>
          </a:p>
          <a:p>
            <a:r>
              <a:rPr lang="fr-CA" dirty="0" smtClean="0"/>
              <a:t>on pouvait glisser les médias entre les fenêtres</a:t>
            </a:r>
            <a:endParaRPr lang="fr-CA" dirty="0"/>
          </a:p>
        </p:txBody>
      </p:sp>
      <p:pic>
        <p:nvPicPr>
          <p:cNvPr id="9" name="Espace réservé du contenu 6" descr="final_cut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38323" y="2785928"/>
            <a:ext cx="4756037" cy="2892447"/>
          </a:xfrm>
          <a:prstGeom prst="rect">
            <a:avLst/>
          </a:prstGeom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err="1" smtClean="0"/>
              <a:t>Unity</a:t>
            </a:r>
            <a:r>
              <a:rPr lang="fr-CA" dirty="0" smtClean="0"/>
              <a:t> Technologies (2004)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CA" dirty="0" smtClean="0"/>
          </a:p>
          <a:p>
            <a:r>
              <a:rPr lang="fr-CA" sz="2400" dirty="0" smtClean="0"/>
              <a:t>Ils fondent </a:t>
            </a:r>
            <a:r>
              <a:rPr lang="fr-CA" sz="2400" dirty="0" err="1" smtClean="0">
                <a:solidFill>
                  <a:srgbClr val="C00000"/>
                </a:solidFill>
              </a:rPr>
              <a:t>Unity</a:t>
            </a:r>
            <a:r>
              <a:rPr lang="fr-CA" sz="2400" dirty="0" smtClean="0">
                <a:solidFill>
                  <a:srgbClr val="C00000"/>
                </a:solidFill>
              </a:rPr>
              <a:t> Technologies </a:t>
            </a:r>
            <a:r>
              <a:rPr lang="fr-CA" sz="2400" dirty="0" smtClean="0"/>
              <a:t>en 2004 à San Francisco (USA)</a:t>
            </a:r>
          </a:p>
          <a:p>
            <a:endParaRPr lang="fr-CA" dirty="0" smtClean="0"/>
          </a:p>
          <a:p>
            <a:r>
              <a:rPr lang="fr-CA" dirty="0" smtClean="0"/>
              <a:t>L’objectif était de démocratiser leur moteur et le rendre accessible aux nombreux </a:t>
            </a:r>
            <a:r>
              <a:rPr lang="fr-CA" dirty="0" smtClean="0">
                <a:solidFill>
                  <a:srgbClr val="C00000"/>
                </a:solidFill>
              </a:rPr>
              <a:t>développeurs indépendants </a:t>
            </a:r>
            <a:r>
              <a:rPr lang="fr-CA" dirty="0" smtClean="0"/>
              <a:t>(</a:t>
            </a:r>
            <a:r>
              <a:rPr lang="fr-CA" dirty="0" err="1" smtClean="0"/>
              <a:t>Indie</a:t>
            </a:r>
            <a:r>
              <a:rPr lang="fr-CA" dirty="0" smtClean="0"/>
              <a:t> en anglais) à un prix abordable</a:t>
            </a:r>
            <a:endParaRPr lang="fr-CA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1ere version (2005) 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pour Apple</a:t>
            </a:r>
          </a:p>
          <a:p>
            <a:pPr>
              <a:buNone/>
            </a:pPr>
            <a:r>
              <a:rPr lang="fr-CA" dirty="0" smtClean="0"/>
              <a:t>computers</a:t>
            </a:r>
          </a:p>
          <a:p>
            <a:pPr>
              <a:buNone/>
            </a:pPr>
            <a:r>
              <a:rPr lang="fr-CA" dirty="0" smtClean="0"/>
              <a:t>seulement</a:t>
            </a:r>
          </a:p>
          <a:p>
            <a:pPr>
              <a:buNone/>
            </a:pPr>
            <a:endParaRPr lang="fr-CA" dirty="0" smtClean="0"/>
          </a:p>
          <a:p>
            <a:r>
              <a:rPr lang="fr-CA" dirty="0" smtClean="0"/>
              <a:t>2 versions:</a:t>
            </a:r>
          </a:p>
          <a:p>
            <a:pPr>
              <a:buNone/>
            </a:pPr>
            <a:r>
              <a:rPr lang="fr-CA" dirty="0" smtClean="0"/>
              <a:t>une gratuite  </a:t>
            </a:r>
          </a:p>
          <a:p>
            <a:pPr>
              <a:buNone/>
            </a:pPr>
            <a:r>
              <a:rPr lang="fr-CA" dirty="0" smtClean="0"/>
              <a:t>et une pro </a:t>
            </a:r>
          </a:p>
          <a:p>
            <a:pPr>
              <a:buNone/>
            </a:pPr>
            <a:r>
              <a:rPr lang="fr-CA" dirty="0" smtClean="0"/>
              <a:t>payante</a:t>
            </a:r>
            <a:endParaRPr lang="fr-CA" dirty="0"/>
          </a:p>
        </p:txBody>
      </p:sp>
      <p:sp>
        <p:nvSpPr>
          <p:cNvPr id="20482" name="AutoShape 2" descr="RÃ©sultats de recherche d'images pour Â«Â unity 2005Â Â»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A"/>
          </a:p>
        </p:txBody>
      </p:sp>
      <p:pic>
        <p:nvPicPr>
          <p:cNvPr id="20484" name="Picture 4" descr="$unity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3919" y="2063049"/>
            <a:ext cx="6417890" cy="433894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CA" dirty="0" smtClean="0"/>
              <a:t>2009</a:t>
            </a:r>
            <a:endParaRPr lang="fr-CA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CA" dirty="0" smtClean="0"/>
              <a:t>support pour PC Windows</a:t>
            </a:r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endParaRPr lang="fr-CA" dirty="0" smtClean="0"/>
          </a:p>
          <a:p>
            <a:r>
              <a:rPr lang="fr-CA" dirty="0" smtClean="0"/>
              <a:t>avec accélérateur graphique Direct3D  (Microsoft)</a:t>
            </a:r>
          </a:p>
          <a:p>
            <a:pPr>
              <a:buNone/>
            </a:pPr>
            <a:endParaRPr lang="fr-CA" dirty="0" smtClean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CA" smtClean="0"/>
              <a:t>Ahmed Boudjani-Janv. 2019</a:t>
            </a:r>
            <a:endParaRPr lang="fr-CA"/>
          </a:p>
        </p:txBody>
      </p:sp>
      <p:pic>
        <p:nvPicPr>
          <p:cNvPr id="5" name="Image 4" descr="unity2point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99575" y="2463858"/>
            <a:ext cx="5452216" cy="3066872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ébit">
  <a:themeElements>
    <a:clrScheme name="Débit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Débit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ébit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596</TotalTime>
  <Words>591</Words>
  <Application>Microsoft Office PowerPoint</Application>
  <PresentationFormat>Affichage à l'écran (4:3)</PresentationFormat>
  <Paragraphs>142</Paragraphs>
  <Slides>17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1" baseType="lpstr">
      <vt:lpstr>Calibri</vt:lpstr>
      <vt:lpstr>Constantia</vt:lpstr>
      <vt:lpstr>Wingdings 2</vt:lpstr>
      <vt:lpstr>Débit</vt:lpstr>
      <vt:lpstr>Historique de Unity</vt:lpstr>
      <vt:lpstr>Unity</vt:lpstr>
      <vt:lpstr>an 2000</vt:lpstr>
      <vt:lpstr>jeux 3D</vt:lpstr>
      <vt:lpstr>moteur de jeu</vt:lpstr>
      <vt:lpstr>leur modèle</vt:lpstr>
      <vt:lpstr>Unity Technologies (2004)</vt:lpstr>
      <vt:lpstr>1ere version (2005) </vt:lpstr>
      <vt:lpstr>2009</vt:lpstr>
      <vt:lpstr>2010</vt:lpstr>
      <vt:lpstr>2011</vt:lpstr>
      <vt:lpstr>2D (2013)</vt:lpstr>
      <vt:lpstr>aujourd’hui</vt:lpstr>
      <vt:lpstr>Plusieurs versions</vt:lpstr>
      <vt:lpstr>AR</vt:lpstr>
      <vt:lpstr>VR</vt:lpstr>
      <vt:lpstr>AI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Historique de Unity</dc:title>
  <dc:creator>Ahmed</dc:creator>
  <cp:lastModifiedBy>Boudjani, Ahmed</cp:lastModifiedBy>
  <cp:revision>50</cp:revision>
  <dcterms:created xsi:type="dcterms:W3CDTF">2019-01-19T13:01:16Z</dcterms:created>
  <dcterms:modified xsi:type="dcterms:W3CDTF">2019-01-21T12:45:51Z</dcterms:modified>
</cp:coreProperties>
</file>